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D681F-D625-4D87-BE10-E4142AFF89F4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A6DD-7A70-4E6C-81BA-752880AC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igitallegacyservice.com/our-services/slide-and-negative-scan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Annotating a text to improve understanding</a:t>
            </a:r>
            <a:endParaRPr lang="en-US" dirty="0"/>
          </a:p>
        </p:txBody>
      </p:sp>
      <p:pic>
        <p:nvPicPr>
          <p:cNvPr id="19458" name="Picture 2" descr="C:\Documents and Settings\sarahh.casey\Local Settings\Temporary Internet Files\Content.IE5\S3TROAFC\MC900150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57600"/>
            <a:ext cx="2379049" cy="268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Annotating….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it that the author wants a reader to do when they read a poem?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it that the author suggests a student wants to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these two approaches to understanding a poem?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Stems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does the author </a:t>
            </a:r>
            <a:r>
              <a:rPr lang="en-US" b="1" dirty="0" smtClean="0"/>
              <a:t>achieve</a:t>
            </a:r>
            <a:r>
              <a:rPr lang="en-US" dirty="0" smtClean="0"/>
              <a:t>….	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effect</a:t>
            </a:r>
            <a:r>
              <a:rPr lang="en-US" dirty="0" smtClean="0"/>
              <a:t> of…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significance</a:t>
            </a:r>
            <a:r>
              <a:rPr lang="en-US" dirty="0" smtClean="0"/>
              <a:t> of…</a:t>
            </a:r>
          </a:p>
          <a:p>
            <a:r>
              <a:rPr lang="en-US" dirty="0" smtClean="0"/>
              <a:t>How does the speaker/author </a:t>
            </a:r>
            <a:r>
              <a:rPr lang="en-US" b="1" dirty="0" smtClean="0"/>
              <a:t>reveal</a:t>
            </a:r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1638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410200"/>
          </a:xfrm>
        </p:spPr>
        <p:txBody>
          <a:bodyPr/>
          <a:lstStyle/>
          <a:p>
            <a:r>
              <a:rPr lang="en-US" sz="2400" smtClean="0"/>
              <a:t>create, develop- mood or tone question</a:t>
            </a:r>
          </a:p>
          <a:p>
            <a:r>
              <a:rPr lang="en-US" sz="2400" smtClean="0"/>
              <a:t>result- figurative language</a:t>
            </a:r>
          </a:p>
          <a:p>
            <a:r>
              <a:rPr lang="en-US" sz="2400" smtClean="0"/>
              <a:t>importance, relevance- word choice, quote, fact, fig. language</a:t>
            </a:r>
          </a:p>
          <a:p>
            <a:r>
              <a:rPr lang="en-US" sz="2400" smtClean="0"/>
              <a:t>illustrate, show- opinion, background, tone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Stems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r>
              <a:rPr lang="en-US" sz="2400" smtClean="0"/>
              <a:t>What is the </a:t>
            </a:r>
            <a:r>
              <a:rPr lang="en-US" sz="2400" b="1" smtClean="0"/>
              <a:t>meaning of</a:t>
            </a:r>
            <a:r>
              <a:rPr lang="en-US" sz="2400" smtClean="0"/>
              <a:t>…</a:t>
            </a:r>
          </a:p>
          <a:p>
            <a:r>
              <a:rPr lang="en-US" sz="2400" smtClean="0"/>
              <a:t>What is the </a:t>
            </a:r>
            <a:r>
              <a:rPr lang="en-US" sz="2400" b="1" smtClean="0"/>
              <a:t>result of</a:t>
            </a:r>
            <a:r>
              <a:rPr lang="en-US" sz="2400" smtClean="0"/>
              <a:t>…</a:t>
            </a:r>
          </a:p>
          <a:p>
            <a:r>
              <a:rPr lang="en-US" sz="2400" smtClean="0"/>
              <a:t>How does the use of __________</a:t>
            </a:r>
            <a:r>
              <a:rPr lang="en-US" sz="2400" b="1" smtClean="0"/>
              <a:t>enhance</a:t>
            </a:r>
            <a:r>
              <a:rPr lang="en-US" sz="2400" smtClean="0"/>
              <a:t>…</a:t>
            </a:r>
          </a:p>
          <a:p>
            <a:r>
              <a:rPr lang="en-US" sz="2400" smtClean="0"/>
              <a:t>How does the speaker/author </a:t>
            </a:r>
            <a:r>
              <a:rPr lang="en-US" sz="2400" b="1" smtClean="0"/>
              <a:t>develop</a:t>
            </a:r>
            <a:r>
              <a:rPr lang="en-US" sz="2400" smtClean="0"/>
              <a:t>…</a:t>
            </a:r>
          </a:p>
          <a:p>
            <a:r>
              <a:rPr lang="en-US" sz="2400" smtClean="0"/>
              <a:t>What can we </a:t>
            </a:r>
            <a:r>
              <a:rPr lang="en-US" sz="2400" b="1" smtClean="0"/>
              <a:t>infer</a:t>
            </a:r>
            <a:r>
              <a:rPr lang="en-US" sz="2400" smtClean="0"/>
              <a:t>…</a:t>
            </a:r>
          </a:p>
          <a:p>
            <a:r>
              <a:rPr lang="en-US" sz="2400" smtClean="0"/>
              <a:t>How does the author’s use of _________ </a:t>
            </a:r>
            <a:r>
              <a:rPr lang="en-US" sz="2400" b="1" smtClean="0"/>
              <a:t>affect</a:t>
            </a:r>
            <a:r>
              <a:rPr lang="en-US" sz="2400" smtClean="0"/>
              <a:t> the __________</a:t>
            </a:r>
            <a:endParaRPr lang="en-US" sz="2400" b="1" smtClean="0"/>
          </a:p>
          <a:p>
            <a:endParaRPr lang="en-US" smtClean="0"/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effect</a:t>
            </a:r>
          </a:p>
          <a:p>
            <a:r>
              <a:rPr lang="en-US" dirty="0" smtClean="0"/>
              <a:t>illustrate, improve, demonstrate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determine, guess, conclude</a:t>
            </a:r>
          </a:p>
          <a:p>
            <a:r>
              <a:rPr lang="en-US" dirty="0" smtClean="0"/>
              <a:t>change, modify, improve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AnNOTATE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“Notate” means “to write.”  That is exactly what you will be doing when you annotate a text.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will be commenting on it and writing notes.</a:t>
            </a:r>
          </a:p>
          <a:p>
            <a:r>
              <a:rPr lang="en-US" dirty="0" smtClean="0"/>
              <a:t>You will be INTERACTING with the text via you’re writing.</a:t>
            </a:r>
            <a:endParaRPr lang="en-US" dirty="0"/>
          </a:p>
        </p:txBody>
      </p:sp>
      <p:pic>
        <p:nvPicPr>
          <p:cNvPr id="1026" name="Picture 2" descr="C:\Documents and Settings\sarahh.casey\Local Settings\Temporary Internet Files\Content.IE5\TY6JE5LG\MC9002376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0919" y="4437707"/>
            <a:ext cx="1453081" cy="242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Reading the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title of the article/story.</a:t>
            </a:r>
          </a:p>
          <a:p>
            <a:r>
              <a:rPr lang="en-US" dirty="0" smtClean="0"/>
              <a:t>What does the title tell you about what you are going to read?</a:t>
            </a:r>
          </a:p>
          <a:p>
            <a:r>
              <a:rPr lang="en-US" dirty="0" smtClean="0"/>
              <a:t>What clues is the author giving you about the subject of the text?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During Reading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19200" y="3048000"/>
            <a:ext cx="1066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While reading, you should…</a:t>
            </a:r>
          </a:p>
          <a:p>
            <a:pPr lvl="1"/>
            <a:r>
              <a:rPr lang="en-US" sz="3600" u="sng" dirty="0" smtClean="0"/>
              <a:t>Underline</a:t>
            </a:r>
            <a:r>
              <a:rPr lang="en-US" sz="3600" dirty="0" smtClean="0"/>
              <a:t> main ideas and important information</a:t>
            </a:r>
          </a:p>
          <a:p>
            <a:pPr lvl="1"/>
            <a:r>
              <a:rPr lang="en-US" sz="3600" dirty="0" smtClean="0"/>
              <a:t>Circle words that are unfamiliar to you</a:t>
            </a:r>
          </a:p>
          <a:p>
            <a:pPr lvl="1"/>
            <a:r>
              <a:rPr lang="en-US" sz="3600" b="1" dirty="0" smtClean="0"/>
              <a:t>Summarize </a:t>
            </a:r>
            <a:r>
              <a:rPr lang="en-US" sz="3600" dirty="0" smtClean="0"/>
              <a:t>information as you </a:t>
            </a:r>
            <a:r>
              <a:rPr lang="en-US" sz="3600" dirty="0" smtClean="0"/>
              <a:t>read</a:t>
            </a:r>
          </a:p>
          <a:p>
            <a:pPr lvl="1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3074" name="Picture 2" descr="C:\Documents and Settings\sarahh.casey\Local Settings\Temporary Internet Files\Content.IE5\TY6JE5LG\MC9003551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1676400" cy="16596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4648200"/>
            <a:ext cx="6629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WHY??</a:t>
            </a:r>
            <a:endParaRPr lang="en-US" sz="1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reading, you should…</a:t>
            </a:r>
          </a:p>
          <a:p>
            <a:pPr lvl="1"/>
            <a:r>
              <a:rPr lang="en-US" b="1" dirty="0" smtClean="0"/>
              <a:t>Clarify meanings and definitions</a:t>
            </a:r>
          </a:p>
          <a:p>
            <a:pPr lvl="1"/>
            <a:r>
              <a:rPr lang="en-US" dirty="0" smtClean="0"/>
              <a:t>Make connections with the text</a:t>
            </a:r>
          </a:p>
          <a:p>
            <a:pPr lvl="1"/>
            <a:r>
              <a:rPr lang="en-US" dirty="0" smtClean="0"/>
              <a:t>Ask Questions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patterns and repetition in order to fully understand the text and determine meaning.  </a:t>
            </a:r>
          </a:p>
          <a:p>
            <a:r>
              <a:rPr lang="en-US" dirty="0" smtClean="0"/>
              <a:t>Draw conclusions about author’s purpose, main idea, etc.</a:t>
            </a:r>
          </a:p>
          <a:p>
            <a:r>
              <a:rPr lang="en-US" dirty="0" smtClean="0"/>
              <a:t>If you interact with the text, you will REMEMBER what you read!!!</a:t>
            </a:r>
          </a:p>
        </p:txBody>
      </p:sp>
      <p:pic>
        <p:nvPicPr>
          <p:cNvPr id="4098" name="Picture 2" descr="C:\Documents and Settings\sarahh.casey\Local Settings\Temporary Internet Files\Content.IE5\3VNI2TNL\MC900304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6514" y="4808716"/>
            <a:ext cx="2056486" cy="2049284"/>
          </a:xfrm>
          <a:prstGeom prst="rect">
            <a:avLst/>
          </a:prstGeom>
          <a:noFill/>
        </p:spPr>
      </p:pic>
      <p:pic>
        <p:nvPicPr>
          <p:cNvPr id="4099" name="Picture 3" descr="C:\Documents and Settings\sarahh.casey\Local Settings\Temporary Internet Files\Content.IE5\3VNI2TNL\MC9002819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1802282" cy="1707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eanconnors.net/englished/wp-content/uploads/2012/05/Annotated-Ess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77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ijheer.files.wordpress.com/2011/01/diggingannotated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029200" cy="641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“Introduction to Poetry”</a:t>
            </a:r>
            <a:br>
              <a:rPr lang="en-US" dirty="0" smtClean="0"/>
            </a:br>
            <a:r>
              <a:rPr lang="en-US" sz="2200" dirty="0" smtClean="0"/>
              <a:t>By Billy Collins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19600" cy="5562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200" dirty="0" smtClean="0"/>
              <a:t>I ask them to take a poem   </a:t>
            </a:r>
          </a:p>
          <a:p>
            <a:pPr>
              <a:buNone/>
            </a:pPr>
            <a:r>
              <a:rPr lang="en-US" sz="6200" dirty="0" smtClean="0"/>
              <a:t>and hold it up to the light   </a:t>
            </a:r>
          </a:p>
          <a:p>
            <a:pPr>
              <a:buNone/>
            </a:pPr>
            <a:r>
              <a:rPr lang="en-US" sz="6200" dirty="0" smtClean="0"/>
              <a:t>like a color slide </a:t>
            </a:r>
          </a:p>
          <a:p>
            <a:pPr>
              <a:buNone/>
            </a:pPr>
            <a:endParaRPr lang="en-US" sz="6200" dirty="0" smtClean="0"/>
          </a:p>
          <a:p>
            <a:pPr>
              <a:buNone/>
            </a:pPr>
            <a:r>
              <a:rPr lang="en-US" sz="6200" dirty="0" smtClean="0"/>
              <a:t>or press an ear against its hive. </a:t>
            </a:r>
          </a:p>
          <a:p>
            <a:pPr>
              <a:buNone/>
            </a:pPr>
            <a:endParaRPr lang="en-US" sz="6200" dirty="0" smtClean="0"/>
          </a:p>
          <a:p>
            <a:pPr>
              <a:buNone/>
            </a:pPr>
            <a:r>
              <a:rPr lang="en-US" sz="6200" dirty="0" smtClean="0"/>
              <a:t>I say drop a mouse into a poem   </a:t>
            </a:r>
          </a:p>
          <a:p>
            <a:pPr>
              <a:buNone/>
            </a:pPr>
            <a:r>
              <a:rPr lang="en-US" sz="6200" dirty="0" smtClean="0"/>
              <a:t>and watch him probe his way out, </a:t>
            </a:r>
          </a:p>
          <a:p>
            <a:pPr>
              <a:buNone/>
            </a:pPr>
            <a:endParaRPr lang="en-US" sz="6200" dirty="0" smtClean="0"/>
          </a:p>
          <a:p>
            <a:pPr>
              <a:buNone/>
            </a:pPr>
            <a:r>
              <a:rPr lang="en-US" sz="6200" dirty="0" smtClean="0"/>
              <a:t>or walk inside the poem’s room   </a:t>
            </a:r>
          </a:p>
          <a:p>
            <a:pPr>
              <a:buNone/>
            </a:pPr>
            <a:r>
              <a:rPr lang="en-US" sz="6200" dirty="0" smtClean="0"/>
              <a:t>and feel the walls for a light switch. </a:t>
            </a:r>
          </a:p>
          <a:p>
            <a:pPr>
              <a:buNone/>
            </a:pPr>
            <a:endParaRPr lang="en-US" sz="6200" dirty="0" smtClean="0"/>
          </a:p>
          <a:p>
            <a:pPr>
              <a:buNone/>
            </a:pPr>
            <a:r>
              <a:rPr lang="en-US" sz="6200" dirty="0" smtClean="0"/>
              <a:t>I want them to </a:t>
            </a:r>
            <a:r>
              <a:rPr lang="en-US" sz="6200" dirty="0" err="1" smtClean="0"/>
              <a:t>waterski</a:t>
            </a:r>
            <a:r>
              <a:rPr lang="en-US" sz="6200" dirty="0" smtClean="0"/>
              <a:t>   </a:t>
            </a:r>
          </a:p>
          <a:p>
            <a:pPr>
              <a:buNone/>
            </a:pPr>
            <a:r>
              <a:rPr lang="en-US" sz="6200" dirty="0" smtClean="0"/>
              <a:t>across the surface of a poem </a:t>
            </a:r>
          </a:p>
          <a:p>
            <a:pPr>
              <a:buNone/>
            </a:pPr>
            <a:r>
              <a:rPr lang="en-US" sz="6200" dirty="0" smtClean="0"/>
              <a:t>waving at the author’s name on the shore. </a:t>
            </a:r>
          </a:p>
          <a:p>
            <a:pPr>
              <a:buNone/>
            </a:pPr>
            <a:endParaRPr lang="en-US" sz="6200" dirty="0" smtClean="0"/>
          </a:p>
          <a:p>
            <a:pPr>
              <a:buNone/>
            </a:pPr>
            <a:r>
              <a:rPr lang="en-US" sz="6200" dirty="0" smtClean="0"/>
              <a:t>But all they want to do </a:t>
            </a:r>
          </a:p>
          <a:p>
            <a:pPr>
              <a:buNone/>
            </a:pPr>
            <a:r>
              <a:rPr lang="en-US" sz="6200" dirty="0" smtClean="0"/>
              <a:t>is tie the poem to a chair with rope   </a:t>
            </a:r>
          </a:p>
          <a:p>
            <a:pPr>
              <a:buNone/>
            </a:pPr>
            <a:r>
              <a:rPr lang="en-US" sz="6200" dirty="0" smtClean="0"/>
              <a:t>and torture a confession out of it. </a:t>
            </a:r>
          </a:p>
          <a:p>
            <a:pPr>
              <a:buNone/>
            </a:pPr>
            <a:endParaRPr lang="en-US" sz="6200" dirty="0" smtClean="0"/>
          </a:p>
          <a:p>
            <a:pPr>
              <a:buNone/>
            </a:pPr>
            <a:r>
              <a:rPr lang="en-US" sz="6200" dirty="0" smtClean="0"/>
              <a:t>They begin beating it with a hose   </a:t>
            </a:r>
          </a:p>
          <a:p>
            <a:pPr>
              <a:buNone/>
            </a:pPr>
            <a:r>
              <a:rPr lang="en-US" sz="6200" dirty="0" smtClean="0"/>
              <a:t>to find out what it really means. </a:t>
            </a:r>
          </a:p>
          <a:p>
            <a:endParaRPr lang="en-US" dirty="0"/>
          </a:p>
        </p:txBody>
      </p:sp>
      <p:pic>
        <p:nvPicPr>
          <p:cNvPr id="4098" name="Picture 2" descr="Slide and Negative Scanning">
            <a:hlinkClick r:id="rId2" tooltip="Permanent Link to Slide and Negative Scanni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3143250" cy="2095501"/>
          </a:xfrm>
          <a:prstGeom prst="rect">
            <a:avLst/>
          </a:prstGeom>
          <a:noFill/>
        </p:spPr>
      </p:pic>
      <p:pic>
        <p:nvPicPr>
          <p:cNvPr id="4100" name="Picture 4" descr="Close-up of a mouse in a maze Stock Photo - Premium Royalty-Free, Code: 640-027675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26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336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Annotating a text to improve understanding</vt:lpstr>
      <vt:lpstr>AnNOTATE</vt:lpstr>
      <vt:lpstr>Before Reading the Text</vt:lpstr>
      <vt:lpstr>During Reading</vt:lpstr>
      <vt:lpstr>During Reading</vt:lpstr>
      <vt:lpstr>Goal</vt:lpstr>
      <vt:lpstr>Slide 7</vt:lpstr>
      <vt:lpstr>Slide 8</vt:lpstr>
      <vt:lpstr>“Introduction to Poetry” By Billy Collins</vt:lpstr>
      <vt:lpstr>After Annotating….</vt:lpstr>
      <vt:lpstr>Question Stems</vt:lpstr>
      <vt:lpstr>Question Stems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Annotating a text to improve understdaning</dc:title>
  <dc:creator>sarahh.casey</dc:creator>
  <cp:lastModifiedBy>sarahh.casey</cp:lastModifiedBy>
  <cp:revision>24</cp:revision>
  <dcterms:created xsi:type="dcterms:W3CDTF">2014-01-24T13:43:35Z</dcterms:created>
  <dcterms:modified xsi:type="dcterms:W3CDTF">2014-08-27T12:00:08Z</dcterms:modified>
</cp:coreProperties>
</file>